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986" r:id="rId3"/>
    <p:sldId id="997" r:id="rId4"/>
    <p:sldId id="991" r:id="rId5"/>
    <p:sldId id="992" r:id="rId6"/>
    <p:sldId id="993" r:id="rId7"/>
    <p:sldId id="994" r:id="rId8"/>
    <p:sldId id="1000" r:id="rId9"/>
    <p:sldId id="1001" r:id="rId10"/>
    <p:sldId id="996" r:id="rId11"/>
    <p:sldId id="999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2  A new 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student</a:t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竞赛思维园地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ENGLISH  CONTEST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04519"/>
            <a:ext cx="11485848" cy="22419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The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 London Marathon was in 1981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over six thousand runners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part. Since then, the race has happened every year, and has become popular with runners from all over the world. Over a million people have completed it, and it is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TV in nearly 200 countries.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26020" y="281838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4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stayed		B. took		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</a:t>
            </a: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4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4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shown		B. made		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held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43112" y="342900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“take part” 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是固定短语，表示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参加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，这里指超过六千名跑步者参加了第一届伦敦马拉松，故选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406574" y="503390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这里表示伦敦马拉松在近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200 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个国家的电视上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播出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 shown” 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被展示，被播出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的意思，符合语境。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“made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制作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“held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举办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不符合语境，故选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12865" y="2907852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41872" y="4534758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364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034" y="1478145"/>
            <a:ext cx="11494668" cy="2742943"/>
          </a:xfrm>
          <a:prstGeom prst="rect">
            <a:avLst/>
          </a:prstGeom>
        </p:spPr>
      </p:pic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1466201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被动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语态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过去分词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构成被动语态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当句子的主语是动作的承受者时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要用被动语态。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是助动词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会根据时态、人称和数的变化而变化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shown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是动词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的过去分词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被展示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被播出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582" y="1539700"/>
            <a:ext cx="1823161" cy="606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71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8865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剑桥通用五级考试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官方真题改编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did the woman travel to work this morning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竞赛1.eps" descr="id:21474946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91907" y="1042785"/>
            <a:ext cx="3871451" cy="63611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2206774" y="3628513"/>
            <a:ext cx="865805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we21a.jpg" descr="id:214749467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721800" y="3508373"/>
            <a:ext cx="2192159" cy="1268872"/>
          </a:xfrm>
          <a:prstGeom prst="rect">
            <a:avLst/>
          </a:prstGeom>
        </p:spPr>
      </p:pic>
      <p:pic>
        <p:nvPicPr>
          <p:cNvPr id="6" name="we21b.jpg" descr="id:214749467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663158" y="3502723"/>
            <a:ext cx="2046674" cy="1274522"/>
          </a:xfrm>
          <a:prstGeom prst="rect">
            <a:avLst/>
          </a:prstGeom>
        </p:spPr>
      </p:pic>
      <p:pic>
        <p:nvPicPr>
          <p:cNvPr id="7" name="we21c.jpg" descr="id:214749468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8459031" y="3522630"/>
            <a:ext cx="1863053" cy="1274522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953242" y="2932085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Hi, you’re late for work today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 couldn’t use my car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at the garage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So, did you get the train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Well, I was on my way to the station, but got on the wrong bus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took me to the university instead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was looking at my phone and didn’t notice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I had to get another one to get here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8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will the man eat first at the restaurant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2206774" y="1676870"/>
            <a:ext cx="865805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we22a.jpg" descr="id:214749469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2838" y="1479430"/>
            <a:ext cx="1907587" cy="1358905"/>
          </a:xfrm>
          <a:prstGeom prst="rect">
            <a:avLst/>
          </a:prstGeom>
        </p:spPr>
      </p:pic>
      <p:pic>
        <p:nvPicPr>
          <p:cNvPr id="5" name="we22b.jpg" descr="id:214749470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99691" y="1332222"/>
            <a:ext cx="2118928" cy="1358905"/>
          </a:xfrm>
          <a:prstGeom prst="rect">
            <a:avLst/>
          </a:prstGeom>
        </p:spPr>
      </p:pic>
      <p:pic>
        <p:nvPicPr>
          <p:cNvPr id="6" name="we22c.jpg" descr="id:214749470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471470" y="1458600"/>
            <a:ext cx="2558677" cy="1346857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34566" y="2700374"/>
            <a:ext cx="11485848" cy="388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menu looks really good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are you going to have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Well, I want roast chicken for the main course, but I’ll have the mushroom soup for my first course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I’ll have the chicken too, but I’ll have salad to start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had that last time, but I’m really hungry today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Right, so we’re ready to order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10630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525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4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was the view from the woman’s hotel room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2206774" y="1901440"/>
            <a:ext cx="865805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B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C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we23a.jpg" descr="id:214749471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80117" y="1429868"/>
            <a:ext cx="1718945" cy="1718945"/>
          </a:xfrm>
          <a:prstGeom prst="rect">
            <a:avLst/>
          </a:prstGeom>
        </p:spPr>
      </p:pic>
      <p:pic>
        <p:nvPicPr>
          <p:cNvPr id="6" name="we23b.jpg" descr="id:214749472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735166" y="1411299"/>
            <a:ext cx="1929765" cy="1718945"/>
          </a:xfrm>
          <a:prstGeom prst="rect">
            <a:avLst/>
          </a:prstGeom>
        </p:spPr>
      </p:pic>
      <p:pic>
        <p:nvPicPr>
          <p:cNvPr id="7" name="we23c.jpg" descr="id:214749472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471470" y="1413569"/>
            <a:ext cx="2072005" cy="1718945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80936" y="2667839"/>
            <a:ext cx="11485848" cy="390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 holiday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Fantastic, thanks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hotel was by the beach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had a beautiful garden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Here’s a photo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Amazing view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I’d love to wake up in a hotel room and see that beach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Well, my room was on the other side of the hotel, opposite the pool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I saw the pool from my room easily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walked along the beach every day, and around the garden too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46908" y="841618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502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4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will the man miss the concert tonight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2206774" y="1901440"/>
            <a:ext cx="865805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B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C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we24a.jpg" descr="id:214749473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54846" y="1412532"/>
            <a:ext cx="1889760" cy="1718945"/>
          </a:xfrm>
          <a:prstGeom prst="rect">
            <a:avLst/>
          </a:prstGeom>
        </p:spPr>
      </p:pic>
      <p:pic>
        <p:nvPicPr>
          <p:cNvPr id="5" name="we24b.jpg" descr="id:214749474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61260" y="1429868"/>
            <a:ext cx="2243455" cy="1718945"/>
          </a:xfrm>
          <a:prstGeom prst="rect">
            <a:avLst/>
          </a:prstGeom>
        </p:spPr>
      </p:pic>
      <p:pic>
        <p:nvPicPr>
          <p:cNvPr id="6" name="we24c.jpg" descr="id:214749474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621369" y="1445454"/>
            <a:ext cx="1045210" cy="1718945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89482" y="3132422"/>
            <a:ext cx="11485848" cy="33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you ready to leave soon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concert starts at 7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Oh no, you look really pale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you got a bad headache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There’s something wrong with my tooth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really hurts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about taking some medicine for the pain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thanks, that’ll give me a stomachache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OK, well, let me try and get a doctor’s appointment for you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46908" y="841618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5585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4824"/>
            <a:ext cx="11485848" cy="2973122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剑桥通用五级考试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KET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官方真题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London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Marathon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In 1979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 British men called John 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Disley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Chris Brasher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run the New York Marathon. This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42-kilometre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race goes through the city, past many of its famous tourist sights. 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竞赛2.eps" descr="id:21474947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350790" y="908720"/>
            <a:ext cx="7376160" cy="86995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34566" y="465968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238" algn="l"/>
                <a:tab pos="3149600" algn="l"/>
                <a:tab pos="5383213" algn="l"/>
                <a:tab pos="8434388" algn="l"/>
              </a:tabLst>
            </a:pP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400" dirty="0" err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dirty="0" err="1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thought	                      B. said		C. decided</a:t>
            </a: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204" y="518232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“decide to do sth” 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决定做某事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，这里指两人决定去参加纽约马拉松，符合语境。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“thought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认为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“said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后不直接接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“to do” 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形式，故选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36898" y="476753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6262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171688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Disley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Brasher found that it was very different from marathons in the UK. At that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UK, nobody was interested in marathons, but in New York, 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70892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238" algn="l"/>
                <a:tab pos="3149600" algn="l"/>
                <a:tab pos="5383213" algn="l"/>
                <a:tab pos="843438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err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err="1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year		B. day		C. time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34566" y="339632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“at that time”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是固定短语，意思是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在那个时候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，这里指在那个时候的英国，人们对马拉松不感兴趣，故选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0630" y="285293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108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115236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 large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people watching. Afterwards, the two men had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starting a similar race in London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762392"/>
            <a:ext cx="11485848" cy="2965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238" algn="l"/>
                <a:tab pos="3149600" algn="l"/>
                <a:tab pos="5383213" algn="l"/>
                <a:tab pos="843438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err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err="1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members	B. crowds		C. visitors</a:t>
            </a:r>
          </a:p>
          <a:p>
            <a:pPr eaLnBrk="1" hangingPunct="0">
              <a:spcAft>
                <a:spcPts val="0"/>
              </a:spcAft>
              <a:tabLst>
                <a:tab pos="630238" algn="l"/>
                <a:tab pos="3149600" algn="l"/>
                <a:tab pos="5383213" algn="l"/>
                <a:tab pos="8434388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3149600" algn="l"/>
                <a:tab pos="5383213" algn="l"/>
                <a:tab pos="8434388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3149600" algn="l"/>
                <a:tab pos="5383213" algn="l"/>
                <a:tab pos="8434388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3149600" algn="l"/>
                <a:tab pos="5383213" algn="l"/>
                <a:tab pos="8434388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3149600" algn="l"/>
                <a:tab pos="5383213" algn="l"/>
                <a:tab pos="8434388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3149600" algn="l"/>
                <a:tab pos="5383213" algn="l"/>
                <a:tab pos="8434388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3149600" algn="l"/>
                <a:tab pos="5383213" algn="l"/>
                <a:tab pos="843438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err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err="1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idea		B. answer		C. fact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3844" y="2276872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“large crowds of”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一大群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，用来形容观看马拉松的人很多。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“members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成员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“visitors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游客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不能用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“large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of”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这样的搭配来表示大量的人，故选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34566" y="4647844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根据上文可知，两人看到纽约马拉松的情况后，有了在伦敦举办类似比赛的想法，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“idea”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想法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“answer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“fact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事实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不符合语境，故选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65546" y="18529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10630" y="414908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6516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1114</Words>
  <Application>Microsoft Office PowerPoint</Application>
  <PresentationFormat>自定义</PresentationFormat>
  <Paragraphs>67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8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337</cp:revision>
  <dcterms:created xsi:type="dcterms:W3CDTF">2020-11-06T05:24:00Z</dcterms:created>
  <dcterms:modified xsi:type="dcterms:W3CDTF">2025-06-30T06:01:59Z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